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  <p:sldMasterId id="214748365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92">
          <p15:clr>
            <a:srgbClr val="A4A3A4"/>
          </p15:clr>
        </p15:guide>
        <p15:guide id="2" pos="288">
          <p15:clr>
            <a:srgbClr val="A4A3A4"/>
          </p15:clr>
        </p15:guide>
        <p15:guide id="3" orient="horz" pos="600">
          <p15:clr>
            <a:srgbClr val="A4A3A4"/>
          </p15:clr>
        </p15:guide>
      </p15:sldGuideLst>
    </p:ext>
    <p:ext uri="GoogleSlidesCustomDataVersion2">
      <go:slidesCustomData xmlns:go="http://customooxmlschemas.google.com/" r:id="rId25" roundtripDataSignature="AMtx7mhQXqIl9CLUrVg3am+YA7xSNoYs3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E7E5F3F-BDD1-4C2F-AC4D-5B4AA92B1CAF}">
  <a:tblStyle styleId="{4E7E5F3F-BDD1-4C2F-AC4D-5B4AA92B1CA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92" orient="horz"/>
        <p:guide pos="288"/>
        <p:guide pos="60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5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1" name="Google Shape;131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c696b046e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g3c696b046e9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c696b046e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g3c696b046e9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0" name="Google Shape;170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5" name="Google Shape;175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1" name="Google Shape;181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7" name="Google Shape;187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3" name="Google Shape;193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" name="Google Shape;54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1" name="Google Shape;7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8" name="Google Shape;78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6" name="Google Shape;8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3" name="Google Shape;113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5" name="Google Shape;12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46"/>
          <p:cNvGrpSpPr/>
          <p:nvPr/>
        </p:nvGrpSpPr>
        <p:grpSpPr>
          <a:xfrm>
            <a:off x="0" y="6651168"/>
            <a:ext cx="12670971" cy="435429"/>
            <a:chOff x="0" y="6651168"/>
            <a:chExt cx="12670971" cy="435429"/>
          </a:xfrm>
        </p:grpSpPr>
        <p:sp>
          <p:nvSpPr>
            <p:cNvPr id="12" name="Google Shape;12;p46"/>
            <p:cNvSpPr/>
            <p:nvPr/>
          </p:nvSpPr>
          <p:spPr>
            <a:xfrm rot="10800000">
              <a:off x="5519057" y="6651712"/>
              <a:ext cx="7151914" cy="434885"/>
            </a:xfrm>
            <a:custGeom>
              <a:rect b="b" l="l" r="r" t="t"/>
              <a:pathLst>
                <a:path extrusionOk="0" h="1024128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1024128"/>
                  </a:lnTo>
                  <a:lnTo>
                    <a:pt x="0" y="102412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">
                <a:alphaModFix/>
              </a:blip>
              <a:stretch>
                <a:fillRect b="0" l="-2282" r="0" t="-135493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6"/>
            <p:cNvSpPr/>
            <p:nvPr/>
          </p:nvSpPr>
          <p:spPr>
            <a:xfrm>
              <a:off x="0" y="6651168"/>
              <a:ext cx="5627915" cy="402771"/>
            </a:xfrm>
            <a:prstGeom prst="rect">
              <a:avLst/>
            </a:prstGeom>
            <a:solidFill>
              <a:srgbClr val="5B000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" name="Google Shape;14;p46"/>
          <p:cNvGrpSpPr/>
          <p:nvPr/>
        </p:nvGrpSpPr>
        <p:grpSpPr>
          <a:xfrm>
            <a:off x="-622201" y="-10886"/>
            <a:ext cx="12901287" cy="404184"/>
            <a:chOff x="-622201" y="-10886"/>
            <a:chExt cx="12901287" cy="404184"/>
          </a:xfrm>
        </p:grpSpPr>
        <p:sp>
          <p:nvSpPr>
            <p:cNvPr id="15" name="Google Shape;15;p46"/>
            <p:cNvSpPr/>
            <p:nvPr/>
          </p:nvSpPr>
          <p:spPr>
            <a:xfrm>
              <a:off x="-622201" y="-1"/>
              <a:ext cx="7315200" cy="393299"/>
            </a:xfrm>
            <a:custGeom>
              <a:rect b="b" l="l" r="r" t="t"/>
              <a:pathLst>
                <a:path extrusionOk="0" h="1024128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1024128"/>
                  </a:lnTo>
                  <a:lnTo>
                    <a:pt x="0" y="102412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">
                <a:alphaModFix/>
              </a:blip>
              <a:stretch>
                <a:fillRect b="0" l="0" r="0" t="-160389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6"/>
            <p:cNvSpPr/>
            <p:nvPr/>
          </p:nvSpPr>
          <p:spPr>
            <a:xfrm>
              <a:off x="6651171" y="-10886"/>
              <a:ext cx="5627915" cy="402771"/>
            </a:xfrm>
            <a:prstGeom prst="rect">
              <a:avLst/>
            </a:prstGeom>
            <a:solidFill>
              <a:srgbClr val="5B000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2"/>
    <p:sldLayoutId id="2147483655" r:id="rId3"/>
    <p:sldLayoutId id="2147483656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5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akshaya3107/AI_Powered_Voice_Antispoofing_Detection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20.jpg"/><Relationship Id="rId5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3"/>
          <p:cNvSpPr/>
          <p:nvPr/>
        </p:nvSpPr>
        <p:spPr>
          <a:xfrm>
            <a:off x="0" y="0"/>
            <a:ext cx="12192000" cy="6858000"/>
          </a:xfrm>
          <a:custGeom>
            <a:rect b="b" l="l" r="r" t="t"/>
            <a:pathLst>
              <a:path extrusionOk="0" h="8229600" w="14630400">
                <a:moveTo>
                  <a:pt x="0" y="0"/>
                </a:moveTo>
                <a:lnTo>
                  <a:pt x="14630400" y="0"/>
                </a:lnTo>
                <a:lnTo>
                  <a:pt x="146304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3"/>
          <p:cNvSpPr/>
          <p:nvPr/>
        </p:nvSpPr>
        <p:spPr>
          <a:xfrm>
            <a:off x="2705101" y="38101"/>
            <a:ext cx="6781799" cy="6781799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31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3"/>
          <p:cNvSpPr txBox="1"/>
          <p:nvPr/>
        </p:nvSpPr>
        <p:spPr>
          <a:xfrm>
            <a:off x="2362200" y="1905341"/>
            <a:ext cx="7467600" cy="2437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i="0" lang="en-US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VOIS Innovation 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i="0" lang="en-US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Marathon 2.0 </a:t>
            </a:r>
            <a:endParaRPr b="0" i="0" sz="6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3"/>
          <p:cNvSpPr/>
          <p:nvPr/>
        </p:nvSpPr>
        <p:spPr>
          <a:xfrm>
            <a:off x="292748" y="197497"/>
            <a:ext cx="1753766" cy="574358"/>
          </a:xfrm>
          <a:custGeom>
            <a:rect b="b" l="l" r="r" t="t"/>
            <a:pathLst>
              <a:path extrusionOk="0" h="890856" w="2720172">
                <a:moveTo>
                  <a:pt x="0" y="0"/>
                </a:moveTo>
                <a:lnTo>
                  <a:pt x="2720172" y="0"/>
                </a:lnTo>
                <a:lnTo>
                  <a:pt x="2720172" y="890856"/>
                </a:lnTo>
                <a:lnTo>
                  <a:pt x="0" y="8908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3"/>
          <p:cNvSpPr/>
          <p:nvPr/>
        </p:nvSpPr>
        <p:spPr>
          <a:xfrm flipH="1">
            <a:off x="10122548" y="6032241"/>
            <a:ext cx="1753766" cy="574358"/>
          </a:xfrm>
          <a:custGeom>
            <a:rect b="b" l="l" r="r" t="t"/>
            <a:pathLst>
              <a:path extrusionOk="0" h="890856" w="2720172">
                <a:moveTo>
                  <a:pt x="0" y="0"/>
                </a:moveTo>
                <a:lnTo>
                  <a:pt x="2720172" y="0"/>
                </a:lnTo>
                <a:lnTo>
                  <a:pt x="2720172" y="890856"/>
                </a:lnTo>
                <a:lnTo>
                  <a:pt x="0" y="8908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9"/>
          <p:cNvSpPr/>
          <p:nvPr/>
        </p:nvSpPr>
        <p:spPr>
          <a:xfrm>
            <a:off x="2264331" y="6784578"/>
            <a:ext cx="2140744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39"/>
          <p:cNvSpPr/>
          <p:nvPr/>
        </p:nvSpPr>
        <p:spPr>
          <a:xfrm>
            <a:off x="1782604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39"/>
          <p:cNvSpPr/>
          <p:nvPr/>
        </p:nvSpPr>
        <p:spPr>
          <a:xfrm>
            <a:off x="5732383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39"/>
          <p:cNvSpPr/>
          <p:nvPr/>
        </p:nvSpPr>
        <p:spPr>
          <a:xfrm>
            <a:off x="5077301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" name="Google Shape;137;p39"/>
          <p:cNvSpPr/>
          <p:nvPr/>
        </p:nvSpPr>
        <p:spPr>
          <a:xfrm>
            <a:off x="9027081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" name="Google Shape;138;p39"/>
          <p:cNvSpPr/>
          <p:nvPr/>
        </p:nvSpPr>
        <p:spPr>
          <a:xfrm>
            <a:off x="8371999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39"/>
          <p:cNvSpPr txBox="1"/>
          <p:nvPr/>
        </p:nvSpPr>
        <p:spPr>
          <a:xfrm>
            <a:off x="446315" y="582388"/>
            <a:ext cx="811938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A20000"/>
                </a:solidFill>
              </a:rPr>
              <a:t>Screenshots</a:t>
            </a: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b="1" lang="en-US" sz="3000">
                <a:solidFill>
                  <a:srgbClr val="A20000"/>
                </a:solidFill>
              </a:rPr>
              <a:t>the</a:t>
            </a: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 project -</a:t>
            </a:r>
            <a:endParaRPr/>
          </a:p>
        </p:txBody>
      </p:sp>
      <p:sp>
        <p:nvSpPr>
          <p:cNvPr id="140" name="Google Shape;140;p39"/>
          <p:cNvSpPr txBox="1"/>
          <p:nvPr/>
        </p:nvSpPr>
        <p:spPr>
          <a:xfrm>
            <a:off x="793630" y="1362974"/>
            <a:ext cx="552090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" name="Google Shape;14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950" y="1509801"/>
            <a:ext cx="11121241" cy="4809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c696b046e9_0_4"/>
          <p:cNvSpPr/>
          <p:nvPr/>
        </p:nvSpPr>
        <p:spPr>
          <a:xfrm>
            <a:off x="2264331" y="6784578"/>
            <a:ext cx="21408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g3c696b046e9_0_4"/>
          <p:cNvSpPr/>
          <p:nvPr/>
        </p:nvSpPr>
        <p:spPr>
          <a:xfrm>
            <a:off x="1782604" y="7100213"/>
            <a:ext cx="31041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g3c696b046e9_0_4"/>
          <p:cNvSpPr/>
          <p:nvPr/>
        </p:nvSpPr>
        <p:spPr>
          <a:xfrm>
            <a:off x="5732383" y="6784578"/>
            <a:ext cx="17940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g3c696b046e9_0_4"/>
          <p:cNvSpPr/>
          <p:nvPr/>
        </p:nvSpPr>
        <p:spPr>
          <a:xfrm>
            <a:off x="5077301" y="7100213"/>
            <a:ext cx="31041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g3c696b046e9_0_4"/>
          <p:cNvSpPr/>
          <p:nvPr/>
        </p:nvSpPr>
        <p:spPr>
          <a:xfrm>
            <a:off x="9027081" y="6784578"/>
            <a:ext cx="17940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g3c696b046e9_0_4"/>
          <p:cNvSpPr/>
          <p:nvPr/>
        </p:nvSpPr>
        <p:spPr>
          <a:xfrm>
            <a:off x="8371999" y="7100213"/>
            <a:ext cx="31041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g3c696b046e9_0_4"/>
          <p:cNvSpPr txBox="1"/>
          <p:nvPr/>
        </p:nvSpPr>
        <p:spPr>
          <a:xfrm>
            <a:off x="446315" y="582388"/>
            <a:ext cx="811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A20000"/>
                </a:solidFill>
              </a:rPr>
              <a:t>Screenshots</a:t>
            </a: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b="1" lang="en-US" sz="3000">
                <a:solidFill>
                  <a:srgbClr val="A20000"/>
                </a:solidFill>
              </a:rPr>
              <a:t>the</a:t>
            </a: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 project -</a:t>
            </a:r>
            <a:endParaRPr/>
          </a:p>
        </p:txBody>
      </p:sp>
      <p:sp>
        <p:nvSpPr>
          <p:cNvPr id="153" name="Google Shape;153;g3c696b046e9_0_4"/>
          <p:cNvSpPr txBox="1"/>
          <p:nvPr/>
        </p:nvSpPr>
        <p:spPr>
          <a:xfrm>
            <a:off x="793630" y="1362974"/>
            <a:ext cx="5520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g3c696b046e9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362974"/>
            <a:ext cx="11016990" cy="48090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c696b046e9_0_17"/>
          <p:cNvSpPr/>
          <p:nvPr/>
        </p:nvSpPr>
        <p:spPr>
          <a:xfrm>
            <a:off x="2264331" y="6784578"/>
            <a:ext cx="21408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g3c696b046e9_0_17"/>
          <p:cNvSpPr/>
          <p:nvPr/>
        </p:nvSpPr>
        <p:spPr>
          <a:xfrm>
            <a:off x="1782604" y="7100213"/>
            <a:ext cx="31041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g3c696b046e9_0_17"/>
          <p:cNvSpPr/>
          <p:nvPr/>
        </p:nvSpPr>
        <p:spPr>
          <a:xfrm>
            <a:off x="5732383" y="6784578"/>
            <a:ext cx="17940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g3c696b046e9_0_17"/>
          <p:cNvSpPr/>
          <p:nvPr/>
        </p:nvSpPr>
        <p:spPr>
          <a:xfrm>
            <a:off x="5077301" y="7100213"/>
            <a:ext cx="31041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g3c696b046e9_0_17"/>
          <p:cNvSpPr/>
          <p:nvPr/>
        </p:nvSpPr>
        <p:spPr>
          <a:xfrm>
            <a:off x="9027081" y="6784578"/>
            <a:ext cx="17940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4" name="Google Shape;164;g3c696b046e9_0_17"/>
          <p:cNvSpPr/>
          <p:nvPr/>
        </p:nvSpPr>
        <p:spPr>
          <a:xfrm>
            <a:off x="8371999" y="7100213"/>
            <a:ext cx="31041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g3c696b046e9_0_17"/>
          <p:cNvSpPr txBox="1"/>
          <p:nvPr/>
        </p:nvSpPr>
        <p:spPr>
          <a:xfrm>
            <a:off x="446315" y="582388"/>
            <a:ext cx="811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A20000"/>
                </a:solidFill>
              </a:rPr>
              <a:t>Screenshots</a:t>
            </a: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b="1" lang="en-US" sz="3000">
                <a:solidFill>
                  <a:srgbClr val="A20000"/>
                </a:solidFill>
              </a:rPr>
              <a:t>the</a:t>
            </a: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 project -</a:t>
            </a:r>
            <a:endParaRPr/>
          </a:p>
        </p:txBody>
      </p:sp>
      <p:sp>
        <p:nvSpPr>
          <p:cNvPr id="166" name="Google Shape;166;g3c696b046e9_0_17"/>
          <p:cNvSpPr txBox="1"/>
          <p:nvPr/>
        </p:nvSpPr>
        <p:spPr>
          <a:xfrm>
            <a:off x="793630" y="1362974"/>
            <a:ext cx="5520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g3c696b046e9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6500" y="1568475"/>
            <a:ext cx="8765012" cy="407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41" title="ChatGPT Image Feb 9, 2026, 03_40_40 PM.png"/>
          <p:cNvPicPr preferRelativeResize="0"/>
          <p:nvPr/>
        </p:nvPicPr>
        <p:blipFill rotWithShape="1">
          <a:blip r:embed="rId3">
            <a:alphaModFix/>
          </a:blip>
          <a:srcRect b="16216" l="0" r="0" t="6155"/>
          <a:stretch/>
        </p:blipFill>
        <p:spPr>
          <a:xfrm>
            <a:off x="1083250" y="885388"/>
            <a:ext cx="9829801" cy="508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2"/>
          <p:cNvSpPr txBox="1"/>
          <p:nvPr/>
        </p:nvSpPr>
        <p:spPr>
          <a:xfrm>
            <a:off x="446315" y="582388"/>
            <a:ext cx="801188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Git Hub Link</a:t>
            </a:r>
            <a:endParaRPr/>
          </a:p>
        </p:txBody>
      </p:sp>
      <p:sp>
        <p:nvSpPr>
          <p:cNvPr id="178" name="Google Shape;178;p42"/>
          <p:cNvSpPr txBox="1"/>
          <p:nvPr/>
        </p:nvSpPr>
        <p:spPr>
          <a:xfrm>
            <a:off x="294277" y="1592575"/>
            <a:ext cx="11005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https://github.com/akshaya3107/AI_Powered_Voice_Antispoofing_Detection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3"/>
          <p:cNvSpPr txBox="1"/>
          <p:nvPr/>
        </p:nvSpPr>
        <p:spPr>
          <a:xfrm>
            <a:off x="446315" y="582388"/>
            <a:ext cx="801188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Future Scope </a:t>
            </a:r>
            <a:endParaRPr/>
          </a:p>
        </p:txBody>
      </p:sp>
      <p:pic>
        <p:nvPicPr>
          <p:cNvPr id="184" name="Google Shape;184;p43" title="ChatGPT Image Dec 30, 2025, 12_50_31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8400" y="1470800"/>
            <a:ext cx="8335200" cy="465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4"/>
          <p:cNvSpPr txBox="1"/>
          <p:nvPr/>
        </p:nvSpPr>
        <p:spPr>
          <a:xfrm>
            <a:off x="446315" y="582388"/>
            <a:ext cx="801188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Bank Details</a:t>
            </a:r>
            <a:endParaRPr/>
          </a:p>
        </p:txBody>
      </p:sp>
      <p:graphicFrame>
        <p:nvGraphicFramePr>
          <p:cNvPr id="190" name="Google Shape;190;p44"/>
          <p:cNvGraphicFramePr/>
          <p:nvPr/>
        </p:nvGraphicFramePr>
        <p:xfrm>
          <a:off x="457200" y="12573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{4E7E5F3F-BDD1-4C2F-AC4D-5B4AA92B1CAF}</a:tableStyleId>
              </a:tblPr>
              <a:tblGrid>
                <a:gridCol w="1877450"/>
                <a:gridCol w="1877450"/>
                <a:gridCol w="1877450"/>
                <a:gridCol w="1877450"/>
                <a:gridCol w="1877450"/>
                <a:gridCol w="18774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Full Name (as per bank records): 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2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Bank Name</a:t>
                      </a:r>
                      <a:endParaRPr b="1" sz="16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2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Branch Name</a:t>
                      </a:r>
                      <a:endParaRPr b="1" sz="16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2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Account Number</a:t>
                      </a:r>
                      <a:endParaRPr b="1" sz="16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2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Account Type (Savings / Current)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2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IFSC Code</a:t>
                      </a:r>
                      <a:endParaRPr b="1" sz="16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20000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Chetanya Mahesh Bhadravati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Bank of Maharashtra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B.T.Kawade Road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60487433147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Saving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MAHB0001718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Prakash Suryavanshi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Axis Bank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S.B.Road 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921010009325774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Saving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UTIB0000315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2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7F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/>
          <p:nvPr/>
        </p:nvSpPr>
        <p:spPr>
          <a:xfrm>
            <a:off x="3952195" y="3044279"/>
            <a:ext cx="4287610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164424" y="1517800"/>
            <a:ext cx="4280400" cy="13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20000"/>
              </a:buClr>
              <a:buSzPts val="3000"/>
              <a:buFont typeface="Arial"/>
              <a:buNone/>
            </a:pPr>
            <a:r>
              <a:rPr b="1" lang="en-US" sz="3200">
                <a:solidFill>
                  <a:srgbClr val="A20000"/>
                </a:solidFill>
              </a:rPr>
              <a:t>AI Powered Voice Anti-Spoofing Detection System</a:t>
            </a:r>
            <a:endParaRPr sz="1600"/>
          </a:p>
        </p:txBody>
      </p:sp>
      <p:grpSp>
        <p:nvGrpSpPr>
          <p:cNvPr id="34" name="Google Shape;34;p8"/>
          <p:cNvGrpSpPr/>
          <p:nvPr/>
        </p:nvGrpSpPr>
        <p:grpSpPr>
          <a:xfrm>
            <a:off x="1307097" y="2884713"/>
            <a:ext cx="3995057" cy="544287"/>
            <a:chOff x="1273629" y="1436913"/>
            <a:chExt cx="3995057" cy="544287"/>
          </a:xfrm>
        </p:grpSpPr>
        <p:sp>
          <p:nvSpPr>
            <p:cNvPr id="35" name="Google Shape;35;p8"/>
            <p:cNvSpPr/>
            <p:nvPr/>
          </p:nvSpPr>
          <p:spPr>
            <a:xfrm>
              <a:off x="1273629" y="1436913"/>
              <a:ext cx="3995057" cy="544287"/>
            </a:xfrm>
            <a:prstGeom prst="roundRect">
              <a:avLst>
                <a:gd fmla="val 16667" name="adj"/>
              </a:avLst>
            </a:prstGeom>
            <a:solidFill>
              <a:srgbClr val="F5CBC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8"/>
            <p:cNvSpPr txBox="1"/>
            <p:nvPr/>
          </p:nvSpPr>
          <p:spPr>
            <a:xfrm>
              <a:off x="1807386" y="1539779"/>
              <a:ext cx="2961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Team No. 32 </a:t>
              </a:r>
              <a:endParaRPr/>
            </a:p>
          </p:txBody>
        </p:sp>
      </p:grpSp>
      <p:grpSp>
        <p:nvGrpSpPr>
          <p:cNvPr id="37" name="Google Shape;37;p8"/>
          <p:cNvGrpSpPr/>
          <p:nvPr/>
        </p:nvGrpSpPr>
        <p:grpSpPr>
          <a:xfrm>
            <a:off x="1021968" y="5589700"/>
            <a:ext cx="4280304" cy="585000"/>
            <a:chOff x="1273629" y="1436903"/>
            <a:chExt cx="3995057" cy="585000"/>
          </a:xfrm>
        </p:grpSpPr>
        <p:sp>
          <p:nvSpPr>
            <p:cNvPr id="38" name="Google Shape;38;p8"/>
            <p:cNvSpPr/>
            <p:nvPr/>
          </p:nvSpPr>
          <p:spPr>
            <a:xfrm>
              <a:off x="1273629" y="1436913"/>
              <a:ext cx="3995057" cy="544287"/>
            </a:xfrm>
            <a:prstGeom prst="roundRect">
              <a:avLst>
                <a:gd fmla="val 16667" name="adj"/>
              </a:avLst>
            </a:prstGeom>
            <a:solidFill>
              <a:srgbClr val="F5CBC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8"/>
            <p:cNvSpPr txBox="1"/>
            <p:nvPr/>
          </p:nvSpPr>
          <p:spPr>
            <a:xfrm>
              <a:off x="1532052" y="1436903"/>
              <a:ext cx="34782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</a:rPr>
                <a:t>Symbiosis Institute Of Technology, Pune</a:t>
              </a:r>
              <a:r>
                <a:rPr b="1" i="0" lang="en-US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&amp; </a:t>
              </a:r>
              <a:r>
                <a:rPr b="1" lang="en-US" sz="1600">
                  <a:solidFill>
                    <a:schemeClr val="dk1"/>
                  </a:solidFill>
                </a:rPr>
                <a:t>Maharashtra</a:t>
              </a:r>
              <a:endParaRPr/>
            </a:p>
          </p:txBody>
        </p:sp>
      </p:grpSp>
      <p:grpSp>
        <p:nvGrpSpPr>
          <p:cNvPr id="40" name="Google Shape;40;p8"/>
          <p:cNvGrpSpPr/>
          <p:nvPr/>
        </p:nvGrpSpPr>
        <p:grpSpPr>
          <a:xfrm>
            <a:off x="6998913" y="2821025"/>
            <a:ext cx="4026473" cy="486383"/>
            <a:chOff x="7500026" y="2441643"/>
            <a:chExt cx="3112851" cy="486383"/>
          </a:xfrm>
        </p:grpSpPr>
        <p:sp>
          <p:nvSpPr>
            <p:cNvPr id="41" name="Google Shape;41;p8"/>
            <p:cNvSpPr/>
            <p:nvPr/>
          </p:nvSpPr>
          <p:spPr>
            <a:xfrm>
              <a:off x="7500026" y="2441643"/>
              <a:ext cx="3112851" cy="486383"/>
            </a:xfrm>
            <a:prstGeom prst="roundRect">
              <a:avLst>
                <a:gd fmla="val 11836" name="adj"/>
              </a:avLst>
            </a:prstGeom>
            <a:solidFill>
              <a:srgbClr val="F5CBC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8"/>
            <p:cNvSpPr txBox="1"/>
            <p:nvPr/>
          </p:nvSpPr>
          <p:spPr>
            <a:xfrm>
              <a:off x="7500051" y="2529443"/>
              <a:ext cx="31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Team </a:t>
              </a:r>
              <a:r>
                <a:rPr b="1" lang="en-US" sz="1600">
                  <a:solidFill>
                    <a:schemeClr val="dk1"/>
                  </a:solidFill>
                </a:rPr>
                <a:t>lead</a:t>
              </a:r>
              <a:r>
                <a:rPr b="1" i="0" lang="en-US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, </a:t>
              </a:r>
              <a:r>
                <a:rPr b="1" lang="en-US" sz="1600">
                  <a:solidFill>
                    <a:schemeClr val="dk1"/>
                  </a:solidFill>
                </a:rPr>
                <a:t>Chetanya Bhadravati</a:t>
              </a:r>
              <a:r>
                <a:rPr b="1" i="0" lang="en-US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, </a:t>
              </a:r>
              <a:r>
                <a:rPr b="1" lang="en-US" sz="1600">
                  <a:solidFill>
                    <a:schemeClr val="dk1"/>
                  </a:solidFill>
                </a:rPr>
                <a:t>AIML</a:t>
              </a:r>
              <a:endParaRPr/>
            </a:p>
          </p:txBody>
        </p:sp>
      </p:grpSp>
      <p:sp>
        <p:nvSpPr>
          <p:cNvPr id="43" name="Google Shape;43;p8"/>
          <p:cNvSpPr/>
          <p:nvPr/>
        </p:nvSpPr>
        <p:spPr>
          <a:xfrm>
            <a:off x="8124908" y="3548624"/>
            <a:ext cx="1774500" cy="1774500"/>
          </a:xfrm>
          <a:prstGeom prst="roundRect">
            <a:avLst>
              <a:gd fmla="val 8078" name="adj"/>
            </a:avLst>
          </a:prstGeom>
          <a:solidFill>
            <a:schemeClr val="lt1"/>
          </a:solidFill>
          <a:ln cap="flat" cmpd="sng" w="19050">
            <a:solidFill>
              <a:srgbClr val="E6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Insert your professional photo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" name="Google Shape;44;p8"/>
          <p:cNvGrpSpPr/>
          <p:nvPr/>
        </p:nvGrpSpPr>
        <p:grpSpPr>
          <a:xfrm>
            <a:off x="6999053" y="5564325"/>
            <a:ext cx="4026600" cy="486300"/>
            <a:chOff x="6285788" y="4938397"/>
            <a:chExt cx="4026600" cy="486300"/>
          </a:xfrm>
        </p:grpSpPr>
        <p:sp>
          <p:nvSpPr>
            <p:cNvPr id="45" name="Google Shape;45;p8"/>
            <p:cNvSpPr/>
            <p:nvPr/>
          </p:nvSpPr>
          <p:spPr>
            <a:xfrm>
              <a:off x="6285788" y="4938397"/>
              <a:ext cx="4026600" cy="486300"/>
            </a:xfrm>
            <a:prstGeom prst="roundRect">
              <a:avLst>
                <a:gd fmla="val 11836" name="adj"/>
              </a:avLst>
            </a:prstGeom>
            <a:solidFill>
              <a:srgbClr val="F5CBC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8"/>
            <p:cNvSpPr txBox="1"/>
            <p:nvPr/>
          </p:nvSpPr>
          <p:spPr>
            <a:xfrm>
              <a:off x="6602885" y="5032597"/>
              <a:ext cx="33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</a:rPr>
                <a:t>Akshaya Suryavanshi</a:t>
              </a:r>
              <a:r>
                <a:rPr b="1" i="0" lang="en-US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, </a:t>
              </a:r>
              <a:r>
                <a:rPr b="1" lang="en-US" sz="1600">
                  <a:solidFill>
                    <a:schemeClr val="dk1"/>
                  </a:solidFill>
                </a:rPr>
                <a:t>AIML</a:t>
              </a:r>
              <a:endParaRPr/>
            </a:p>
          </p:txBody>
        </p:sp>
      </p:grpSp>
      <p:sp>
        <p:nvSpPr>
          <p:cNvPr id="47" name="Google Shape;47;p8"/>
          <p:cNvSpPr/>
          <p:nvPr/>
        </p:nvSpPr>
        <p:spPr>
          <a:xfrm>
            <a:off x="8108455" y="823932"/>
            <a:ext cx="1774500" cy="1774500"/>
          </a:xfrm>
          <a:prstGeom prst="roundRect">
            <a:avLst>
              <a:gd fmla="val 8078" name="adj"/>
            </a:avLst>
          </a:prstGeom>
          <a:solidFill>
            <a:schemeClr val="lt1"/>
          </a:solidFill>
          <a:ln cap="flat" cmpd="sng" w="19050">
            <a:solidFill>
              <a:srgbClr val="E6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8"/>
          <p:cNvSpPr txBox="1"/>
          <p:nvPr/>
        </p:nvSpPr>
        <p:spPr>
          <a:xfrm>
            <a:off x="9487456" y="4140017"/>
            <a:ext cx="1293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5775" y="3581400"/>
            <a:ext cx="3092664" cy="185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8" title="Akshaya SIT passport size photo (1)_page-0001.jpg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19545" l="0" r="0" t="19545"/>
          <a:stretch/>
        </p:blipFill>
        <p:spPr>
          <a:xfrm>
            <a:off x="8181463" y="3600437"/>
            <a:ext cx="1628349" cy="167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8" title="Chetanyapic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53150" y="857125"/>
            <a:ext cx="1484975" cy="16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4"/>
          <p:cNvSpPr txBox="1"/>
          <p:nvPr/>
        </p:nvSpPr>
        <p:spPr>
          <a:xfrm>
            <a:off x="359224" y="1540325"/>
            <a:ext cx="11277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Challenge: 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Voice-based authentication and communication systems are increasingly vulnerable, as organizations and users often struggle 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with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</p:txBody>
      </p:sp>
      <p:sp>
        <p:nvSpPr>
          <p:cNvPr id="57" name="Google Shape;57;p34"/>
          <p:cNvSpPr txBox="1"/>
          <p:nvPr/>
        </p:nvSpPr>
        <p:spPr>
          <a:xfrm>
            <a:off x="446315" y="582388"/>
            <a:ext cx="566057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/>
          </a:p>
        </p:txBody>
      </p:sp>
      <p:sp>
        <p:nvSpPr>
          <p:cNvPr id="58" name="Google Shape;58;p34"/>
          <p:cNvSpPr txBox="1"/>
          <p:nvPr/>
        </p:nvSpPr>
        <p:spPr>
          <a:xfrm>
            <a:off x="1643750" y="3749552"/>
            <a:ext cx="9836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</a:rPr>
              <a:t>Unreliable detection methods</a:t>
            </a:r>
            <a:r>
              <a:rPr lang="en-US" sz="1200">
                <a:solidFill>
                  <a:schemeClr val="dk1"/>
                </a:solidFill>
              </a:rPr>
              <a:t> – lack of robust solutions that work consistently across noisy, real-world environments.</a:t>
            </a:r>
            <a:endParaRPr sz="1500"/>
          </a:p>
        </p:txBody>
      </p:sp>
      <p:sp>
        <p:nvSpPr>
          <p:cNvPr id="59" name="Google Shape;59;p34"/>
          <p:cNvSpPr txBox="1"/>
          <p:nvPr/>
        </p:nvSpPr>
        <p:spPr>
          <a:xfrm>
            <a:off x="1643750" y="4479050"/>
            <a:ext cx="965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</a:rPr>
              <a:t>Rapid evolution of spoofing techniques</a:t>
            </a:r>
            <a:r>
              <a:rPr lang="en-US" sz="1200">
                <a:solidFill>
                  <a:schemeClr val="dk1"/>
                </a:solidFill>
              </a:rPr>
              <a:t> – continuous advancements in AI voice generation tools making detection more challenging.</a:t>
            </a:r>
            <a:endParaRPr sz="1500"/>
          </a:p>
        </p:txBody>
      </p:sp>
      <p:sp>
        <p:nvSpPr>
          <p:cNvPr id="60" name="Google Shape;60;p34"/>
          <p:cNvSpPr txBox="1"/>
          <p:nvPr/>
        </p:nvSpPr>
        <p:spPr>
          <a:xfrm>
            <a:off x="1643750" y="3004450"/>
            <a:ext cx="9836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</a:rPr>
              <a:t>Authentication reliability gaps</a:t>
            </a:r>
            <a:r>
              <a:rPr lang="en-US" sz="1200">
                <a:solidFill>
                  <a:schemeClr val="dk1"/>
                </a:solidFill>
              </a:rPr>
              <a:t> – conventional voice verification techniques failing to distinguish between real and synthetic voice.</a:t>
            </a:r>
            <a:endParaRPr sz="1500"/>
          </a:p>
        </p:txBody>
      </p:sp>
      <p:sp>
        <p:nvSpPr>
          <p:cNvPr id="61" name="Google Shape;61;p34"/>
          <p:cNvSpPr txBox="1"/>
          <p:nvPr/>
        </p:nvSpPr>
        <p:spPr>
          <a:xfrm>
            <a:off x="1643750" y="2227950"/>
            <a:ext cx="9836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</a:rPr>
              <a:t>AI-generated voice fraud</a:t>
            </a:r>
            <a:r>
              <a:rPr lang="en-US" sz="1200">
                <a:solidFill>
                  <a:schemeClr val="dk1"/>
                </a:solidFill>
              </a:rPr>
              <a:t> – realistic cloned and deepfake voices that can impersonate genuine users and bypass traditional security systems.</a:t>
            </a:r>
            <a:endParaRPr sz="1500"/>
          </a:p>
        </p:txBody>
      </p:sp>
      <p:sp>
        <p:nvSpPr>
          <p:cNvPr id="62" name="Google Shape;62;p34"/>
          <p:cNvSpPr txBox="1"/>
          <p:nvPr/>
        </p:nvSpPr>
        <p:spPr>
          <a:xfrm>
            <a:off x="370126" y="5377550"/>
            <a:ext cx="11110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Without a reliable and intelligent voice anti-spoofing system, organizations face increased risks of identity theft, financial fraud, unauthorized access, and loss of trust in voice-driven applications.</a:t>
            </a:r>
            <a:endParaRPr/>
          </a:p>
        </p:txBody>
      </p:sp>
      <p:sp>
        <p:nvSpPr>
          <p:cNvPr id="63" name="Google Shape;63;p34"/>
          <p:cNvSpPr txBox="1"/>
          <p:nvPr/>
        </p:nvSpPr>
        <p:spPr>
          <a:xfrm>
            <a:off x="348349" y="1137950"/>
            <a:ext cx="558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AI Powered Voice Anti-Spoofing System</a:t>
            </a:r>
            <a:endParaRPr/>
          </a:p>
        </p:txBody>
      </p:sp>
      <p:sp>
        <p:nvSpPr>
          <p:cNvPr id="64" name="Google Shape;64;p34"/>
          <p:cNvSpPr txBox="1"/>
          <p:nvPr/>
        </p:nvSpPr>
        <p:spPr>
          <a:xfrm>
            <a:off x="1048250" y="2187625"/>
            <a:ext cx="45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825" y="2185300"/>
            <a:ext cx="672440" cy="46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8250" y="2880662"/>
            <a:ext cx="453601" cy="45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2550" y="3567975"/>
            <a:ext cx="585000" cy="5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44225" y="4386675"/>
            <a:ext cx="461652" cy="461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t/>
            </a:r>
            <a:endParaRPr b="0" i="0" sz="185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4"/>
          <p:cNvSpPr txBox="1"/>
          <p:nvPr/>
        </p:nvSpPr>
        <p:spPr>
          <a:xfrm>
            <a:off x="446315" y="582388"/>
            <a:ext cx="566057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Need of Project </a:t>
            </a:r>
            <a:endParaRPr/>
          </a:p>
        </p:txBody>
      </p:sp>
      <p:sp>
        <p:nvSpPr>
          <p:cNvPr id="75" name="Google Shape;75;p4"/>
          <p:cNvSpPr txBox="1"/>
          <p:nvPr/>
        </p:nvSpPr>
        <p:spPr>
          <a:xfrm>
            <a:off x="1340450" y="1629675"/>
            <a:ext cx="9511200" cy="43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Rapid advancement of AI voice cloning tools </a:t>
            </a:r>
            <a:br>
              <a:rPr lang="en-U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Increased adoption of voice biometrics in authentication</a:t>
            </a:r>
            <a:br>
              <a:rPr lang="en-U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Growing incidents of voice-based fraud and impersonation</a:t>
            </a:r>
            <a:br>
              <a:rPr lang="en-U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Absence of lightweight, deployable anti-spoofing systems</a:t>
            </a:r>
            <a:br>
              <a:rPr lang="en-U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Demand for secure AI-driven voice authentication solutions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5"/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t/>
            </a:r>
            <a:endParaRPr b="0" i="0" sz="185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" name="Google Shape;81;p35"/>
          <p:cNvSpPr txBox="1"/>
          <p:nvPr/>
        </p:nvSpPr>
        <p:spPr>
          <a:xfrm>
            <a:off x="446315" y="582388"/>
            <a:ext cx="566057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/>
          </a:p>
        </p:txBody>
      </p:sp>
      <p:sp>
        <p:nvSpPr>
          <p:cNvPr id="82" name="Google Shape;82;p35"/>
          <p:cNvSpPr txBox="1"/>
          <p:nvPr/>
        </p:nvSpPr>
        <p:spPr>
          <a:xfrm>
            <a:off x="348350" y="1137950"/>
            <a:ext cx="115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We propose an AI Powered Voice Anti-Spoofing System that automatically detects whether an audio sample is genuine or spoofed.</a:t>
            </a:r>
            <a:endParaRPr sz="1700"/>
          </a:p>
        </p:txBody>
      </p:sp>
      <p:pic>
        <p:nvPicPr>
          <p:cNvPr id="83" name="Google Shape;83;p35" title="ChatGPT Image Dec 30, 2025, 12_44_4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0612" y="1847450"/>
            <a:ext cx="7509062" cy="452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 txBox="1"/>
          <p:nvPr/>
        </p:nvSpPr>
        <p:spPr>
          <a:xfrm>
            <a:off x="446315" y="582388"/>
            <a:ext cx="566057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Solution Overview</a:t>
            </a:r>
            <a:endParaRPr/>
          </a:p>
        </p:txBody>
      </p:sp>
      <p:sp>
        <p:nvSpPr>
          <p:cNvPr id="89" name="Google Shape;89;p5"/>
          <p:cNvSpPr txBox="1"/>
          <p:nvPr/>
        </p:nvSpPr>
        <p:spPr>
          <a:xfrm>
            <a:off x="348350" y="1137950"/>
            <a:ext cx="9936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5"/>
          <p:cNvSpPr txBox="1"/>
          <p:nvPr/>
        </p:nvSpPr>
        <p:spPr>
          <a:xfrm>
            <a:off x="789800" y="2046825"/>
            <a:ext cx="9127200" cy="39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chemeClr val="dk1"/>
                </a:solidFill>
              </a:rPr>
              <a:t>Our solution follows an end-to-end AI pipeline: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Audio input is collected from users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Audio is converted into Mel-Spectrograms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Feature embeddings are extracted using a pre-trained model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An Artificial Neural Network classifies the voice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Output is displayed as Real Voice or Fake Voice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6"/>
          <p:cNvSpPr txBox="1"/>
          <p:nvPr/>
        </p:nvSpPr>
        <p:spPr>
          <a:xfrm>
            <a:off x="454941" y="531164"/>
            <a:ext cx="801188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Technology used</a:t>
            </a:r>
            <a:endParaRPr/>
          </a:p>
        </p:txBody>
      </p:sp>
      <p:grpSp>
        <p:nvGrpSpPr>
          <p:cNvPr id="96" name="Google Shape;96;p36"/>
          <p:cNvGrpSpPr/>
          <p:nvPr/>
        </p:nvGrpSpPr>
        <p:grpSpPr>
          <a:xfrm>
            <a:off x="375555" y="1257301"/>
            <a:ext cx="6297386" cy="3918605"/>
            <a:chOff x="734784" y="1349835"/>
            <a:chExt cx="6297386" cy="3918606"/>
          </a:xfrm>
        </p:grpSpPr>
        <p:sp>
          <p:nvSpPr>
            <p:cNvPr id="97" name="Google Shape;97;p36"/>
            <p:cNvSpPr txBox="1"/>
            <p:nvPr/>
          </p:nvSpPr>
          <p:spPr>
            <a:xfrm>
              <a:off x="1632855" y="1665517"/>
              <a:ext cx="4452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Calibri"/>
                  <a:ea typeface="Calibri"/>
                  <a:cs typeface="Calibri"/>
                  <a:sym typeface="Calibri"/>
                </a:rPr>
                <a:t>Python (TensorFlow / Keras)</a:t>
              </a:r>
              <a:endParaRPr/>
            </a:p>
          </p:txBody>
        </p:sp>
        <p:sp>
          <p:nvSpPr>
            <p:cNvPr id="98" name="Google Shape;98;p36"/>
            <p:cNvSpPr/>
            <p:nvPr/>
          </p:nvSpPr>
          <p:spPr>
            <a:xfrm rot="5400000">
              <a:off x="688294" y="1396325"/>
              <a:ext cx="936171" cy="843190"/>
            </a:xfrm>
            <a:custGeom>
              <a:rect b="b" l="l" r="r" t="t"/>
              <a:pathLst>
                <a:path extrusionOk="0" h="4114800" w="1527620">
                  <a:moveTo>
                    <a:pt x="0" y="0"/>
                  </a:moveTo>
                  <a:lnTo>
                    <a:pt x="1527619" y="0"/>
                  </a:lnTo>
                  <a:lnTo>
                    <a:pt x="1527619" y="4114800"/>
                  </a:lnTo>
                  <a:lnTo>
                    <a:pt x="0" y="41148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46663" l="12325" r="-12857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36"/>
            <p:cNvSpPr txBox="1"/>
            <p:nvPr/>
          </p:nvSpPr>
          <p:spPr>
            <a:xfrm>
              <a:off x="1632855" y="2471060"/>
              <a:ext cx="539931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Calibri"/>
                  <a:ea typeface="Calibri"/>
                  <a:cs typeface="Calibri"/>
                  <a:sym typeface="Calibri"/>
                </a:rPr>
                <a:t>YAMNet (Transfer Learning)</a:t>
              </a:r>
              <a:endParaRPr/>
            </a:p>
          </p:txBody>
        </p:sp>
        <p:sp>
          <p:nvSpPr>
            <p:cNvPr id="100" name="Google Shape;100;p36"/>
            <p:cNvSpPr/>
            <p:nvPr/>
          </p:nvSpPr>
          <p:spPr>
            <a:xfrm rot="5400000">
              <a:off x="688294" y="2207311"/>
              <a:ext cx="936171" cy="843190"/>
            </a:xfrm>
            <a:custGeom>
              <a:rect b="b" l="l" r="r" t="t"/>
              <a:pathLst>
                <a:path extrusionOk="0" h="4114800" w="1527620">
                  <a:moveTo>
                    <a:pt x="0" y="0"/>
                  </a:moveTo>
                  <a:lnTo>
                    <a:pt x="1527619" y="0"/>
                  </a:lnTo>
                  <a:lnTo>
                    <a:pt x="1527619" y="4114800"/>
                  </a:lnTo>
                  <a:lnTo>
                    <a:pt x="0" y="41148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46663" l="12325" r="-12857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6"/>
            <p:cNvSpPr/>
            <p:nvPr/>
          </p:nvSpPr>
          <p:spPr>
            <a:xfrm rot="5400000">
              <a:off x="688294" y="3018297"/>
              <a:ext cx="936171" cy="843190"/>
            </a:xfrm>
            <a:custGeom>
              <a:rect b="b" l="l" r="r" t="t"/>
              <a:pathLst>
                <a:path extrusionOk="0" h="4114800" w="1527620">
                  <a:moveTo>
                    <a:pt x="0" y="0"/>
                  </a:moveTo>
                  <a:lnTo>
                    <a:pt x="1527619" y="0"/>
                  </a:lnTo>
                  <a:lnTo>
                    <a:pt x="1527619" y="4114800"/>
                  </a:lnTo>
                  <a:lnTo>
                    <a:pt x="0" y="41148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46663" l="12325" r="-12857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6"/>
            <p:cNvSpPr/>
            <p:nvPr/>
          </p:nvSpPr>
          <p:spPr>
            <a:xfrm rot="5400000">
              <a:off x="688294" y="3829283"/>
              <a:ext cx="936171" cy="843190"/>
            </a:xfrm>
            <a:custGeom>
              <a:rect b="b" l="l" r="r" t="t"/>
              <a:pathLst>
                <a:path extrusionOk="0" h="4114800" w="1527620">
                  <a:moveTo>
                    <a:pt x="0" y="0"/>
                  </a:moveTo>
                  <a:lnTo>
                    <a:pt x="1527619" y="0"/>
                  </a:lnTo>
                  <a:lnTo>
                    <a:pt x="1527619" y="4114800"/>
                  </a:lnTo>
                  <a:lnTo>
                    <a:pt x="0" y="41148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546663" l="12325" r="-12857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6"/>
            <p:cNvSpPr txBox="1"/>
            <p:nvPr/>
          </p:nvSpPr>
          <p:spPr>
            <a:xfrm>
              <a:off x="1632855" y="3259723"/>
              <a:ext cx="446314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Calibri"/>
                  <a:ea typeface="Calibri"/>
                  <a:cs typeface="Calibri"/>
                  <a:sym typeface="Calibri"/>
                </a:rPr>
                <a:t>Mel-Spectrogram for feature extraction</a:t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36"/>
            <p:cNvSpPr txBox="1"/>
            <p:nvPr/>
          </p:nvSpPr>
          <p:spPr>
            <a:xfrm>
              <a:off x="1632855" y="4043494"/>
              <a:ext cx="44631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Calibri"/>
                  <a:ea typeface="Calibri"/>
                  <a:cs typeface="Calibri"/>
                  <a:sym typeface="Calibri"/>
                </a:rPr>
                <a:t>Artificial Neural Network (ANN)</a:t>
              </a:r>
              <a:endParaRPr sz="1600"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36"/>
            <p:cNvSpPr txBox="1"/>
            <p:nvPr/>
          </p:nvSpPr>
          <p:spPr>
            <a:xfrm>
              <a:off x="1077686" y="1687286"/>
              <a:ext cx="250371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  <p:sp>
          <p:nvSpPr>
            <p:cNvPr id="106" name="Google Shape;106;p36"/>
            <p:cNvSpPr txBox="1"/>
            <p:nvPr/>
          </p:nvSpPr>
          <p:spPr>
            <a:xfrm>
              <a:off x="1077686" y="2492829"/>
              <a:ext cx="250371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  <p:sp>
          <p:nvSpPr>
            <p:cNvPr id="107" name="Google Shape;107;p36"/>
            <p:cNvSpPr txBox="1"/>
            <p:nvPr/>
          </p:nvSpPr>
          <p:spPr>
            <a:xfrm>
              <a:off x="1110343" y="3275111"/>
              <a:ext cx="250371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  <p:sp>
          <p:nvSpPr>
            <p:cNvPr id="108" name="Google Shape;108;p36"/>
            <p:cNvSpPr txBox="1"/>
            <p:nvPr/>
          </p:nvSpPr>
          <p:spPr>
            <a:xfrm>
              <a:off x="1088572" y="4124197"/>
              <a:ext cx="250371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  <p:sp>
          <p:nvSpPr>
            <p:cNvPr id="109" name="Google Shape;109;p36"/>
            <p:cNvSpPr txBox="1"/>
            <p:nvPr/>
          </p:nvSpPr>
          <p:spPr>
            <a:xfrm>
              <a:off x="1099458" y="4929740"/>
              <a:ext cx="2505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/>
            </a:p>
          </p:txBody>
        </p:sp>
      </p:grpSp>
      <p:sp>
        <p:nvSpPr>
          <p:cNvPr id="110" name="Google Shape;110;p36"/>
          <p:cNvSpPr txBox="1"/>
          <p:nvPr/>
        </p:nvSpPr>
        <p:spPr>
          <a:xfrm>
            <a:off x="454941" y="1009083"/>
            <a:ext cx="491459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7"/>
          <p:cNvSpPr/>
          <p:nvPr/>
        </p:nvSpPr>
        <p:spPr>
          <a:xfrm>
            <a:off x="2264331" y="6784578"/>
            <a:ext cx="2140744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37"/>
          <p:cNvSpPr/>
          <p:nvPr/>
        </p:nvSpPr>
        <p:spPr>
          <a:xfrm>
            <a:off x="1782604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37"/>
          <p:cNvSpPr/>
          <p:nvPr/>
        </p:nvSpPr>
        <p:spPr>
          <a:xfrm>
            <a:off x="5732383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37"/>
          <p:cNvSpPr/>
          <p:nvPr/>
        </p:nvSpPr>
        <p:spPr>
          <a:xfrm>
            <a:off x="5077301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37"/>
          <p:cNvSpPr/>
          <p:nvPr/>
        </p:nvSpPr>
        <p:spPr>
          <a:xfrm>
            <a:off x="9027081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37"/>
          <p:cNvSpPr/>
          <p:nvPr/>
        </p:nvSpPr>
        <p:spPr>
          <a:xfrm>
            <a:off x="8371999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37"/>
          <p:cNvSpPr txBox="1"/>
          <p:nvPr/>
        </p:nvSpPr>
        <p:spPr>
          <a:xfrm>
            <a:off x="446315" y="582388"/>
            <a:ext cx="811938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Technical flow diagram -</a:t>
            </a:r>
            <a:endParaRPr/>
          </a:p>
        </p:txBody>
      </p:sp>
      <p:pic>
        <p:nvPicPr>
          <p:cNvPr id="122" name="Google Shape;122;p37"/>
          <p:cNvPicPr preferRelativeResize="0"/>
          <p:nvPr/>
        </p:nvPicPr>
        <p:blipFill rotWithShape="1">
          <a:blip r:embed="rId3">
            <a:alphaModFix/>
          </a:blip>
          <a:srcRect b="11197" l="0" r="0" t="0"/>
          <a:stretch/>
        </p:blipFill>
        <p:spPr>
          <a:xfrm>
            <a:off x="514675" y="1329300"/>
            <a:ext cx="10903126" cy="541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"/>
          <p:cNvSpPr txBox="1"/>
          <p:nvPr/>
        </p:nvSpPr>
        <p:spPr>
          <a:xfrm>
            <a:off x="446315" y="582388"/>
            <a:ext cx="566057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A20000"/>
                </a:solidFill>
                <a:latin typeface="Arial"/>
                <a:ea typeface="Arial"/>
                <a:cs typeface="Arial"/>
                <a:sym typeface="Arial"/>
              </a:rPr>
              <a:t>Architecture Blueprint</a:t>
            </a:r>
            <a:endParaRPr/>
          </a:p>
        </p:txBody>
      </p:sp>
      <p:pic>
        <p:nvPicPr>
          <p:cNvPr id="128" name="Google Shape;12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99950"/>
            <a:ext cx="11887201" cy="267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ntent Body Part_Internal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lank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2025-07-08T05:06:56Z</dcterms:created>
  <dc:creator>Manda Anirudh</dc:creator>
</cp:coreProperties>
</file>